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6" r:id="rId2"/>
    <p:sldId id="256" r:id="rId3"/>
    <p:sldId id="259" r:id="rId4"/>
    <p:sldId id="261" r:id="rId5"/>
    <p:sldId id="260" r:id="rId6"/>
    <p:sldId id="262" r:id="rId7"/>
    <p:sldId id="277" r:id="rId8"/>
    <p:sldId id="263" r:id="rId9"/>
    <p:sldId id="317" r:id="rId10"/>
    <p:sldId id="265" r:id="rId11"/>
    <p:sldId id="266" r:id="rId12"/>
    <p:sldId id="267" r:id="rId13"/>
    <p:sldId id="268" r:id="rId14"/>
    <p:sldId id="338" r:id="rId15"/>
    <p:sldId id="271" r:id="rId16"/>
    <p:sldId id="272" r:id="rId17"/>
    <p:sldId id="273" r:id="rId18"/>
    <p:sldId id="274" r:id="rId19"/>
    <p:sldId id="275" r:id="rId20"/>
  </p:sldIdLst>
  <p:sldSz cx="6858000" cy="9906000" type="A4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5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246" y="96"/>
      </p:cViewPr>
      <p:guideLst>
        <p:guide orient="horz" pos="3165"/>
        <p:guide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0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87" y="1"/>
            <a:ext cx="29470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EB50-8DF7-43A7-BD06-664611DE2B1B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9" y="4778376"/>
            <a:ext cx="5440046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70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87" y="9431339"/>
            <a:ext cx="29470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70287-D57A-4C30-95BF-99A551804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6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0287-D57A-4C30-95BF-99A5518042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4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0287-D57A-4C30-95BF-99A5518042D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6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0287-D57A-4C30-95BF-99A5518042D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1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0287-D57A-4C30-95BF-99A5518042D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3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0287-D57A-4C30-95BF-99A5518042D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0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0287-D57A-4C30-95BF-99A5518042D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8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82BFD-8F7E-45DE-823C-EC345F43F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A2C0BA-51C9-4055-ADEB-E77F50A8B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CCC5B-8DF2-4B70-8499-92DBDB73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5C0E6-FC2F-4DB2-B5E7-64D0D1AE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E2332-310D-4CF8-B69B-AF3C29B9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0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463BE-F540-464E-87C2-7CEBD932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730416-345A-42E4-83BF-783A0F282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11B6FD-C794-462F-9003-F00DE2D9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D8E51-084E-439C-840C-0E64574F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5A882-79F1-4DEC-A2C0-66F77DFE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6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EC3DE1-EE01-4951-AB12-39CC1CB2B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89B5B6-699E-4B83-AA0E-FCB6ECC85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AF3E2A-BEEE-4540-A6E8-0A22B86B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929624-683C-4BA5-96B1-57163AD5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BE1F6-0232-40C4-A432-A1BEB768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5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28C82-7CC2-48B2-A10A-FA54D2E5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B8AF4-2D6F-4118-9866-5AB742C9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CA2355-F840-4A2B-ABB7-E0198569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46587-ED87-4590-AB85-B4CCA7DE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CED76F-E751-43DB-B2B3-6B9498A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1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5C6D7-40BA-4AA4-B9DE-37661E7D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D7E9D-6B39-4AB8-9562-D20170FD0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00344-A943-43C1-A1E0-1C733BC5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D07F6-42EC-4360-B3B6-4436BB1A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2E42C-0287-49E5-86B9-A0C7181B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7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BEBD2-4AB0-42A4-A640-B6D41069A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47810F-249E-4EA7-96FE-B5FF46296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C6096-37C9-449A-B802-6B9EE13AC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1FAEB3-4865-450B-BE67-FCAD3F75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65F02D-FA7F-4385-8EFF-0CE0A1B3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A7D700-94DB-4198-9556-1A5B9553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4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B167A-D936-4AB8-B939-0CE9F8CF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200D5B-FE7E-433F-B467-8EB01C1B8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920023-BAD3-4BB8-912D-632FD55D9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D6486B-0B69-48F7-A5E1-DDEEA058C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861D1A-C7D3-4255-9B47-8D5CA11A1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2BC2EF-E269-43DB-9ED1-C9D4F5C1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E0A7F0-1F5C-4493-B77E-91627C03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B4F317-7273-47C8-BDBB-FABDBE70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7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9B3EA-9694-4728-9B40-C3E57EF0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FFDE90-BCEE-4594-AB68-2DA5BEA9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67DEDE-7CBF-4DF7-9875-748A7C90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9BA183-B6C9-42AD-B27B-342F0843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7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C0863D-487F-4828-B366-0B142EF3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F0CC0B-66E8-4ADB-83EB-4926F8E0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EBC1FC-51F6-4704-A9FE-1F6D8639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5FFAE-9F6B-419A-8302-57DED442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3308F-F93B-408F-8958-C4DC59A1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8401C0-8557-4D14-8FA3-6A8B0E5DF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5C12E3-9B79-422A-904C-C7F243EB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B588AB-8A6C-4DE8-980D-78BD3BA8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66AF23-CF84-4DBB-A160-5BD51918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8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36C8D-AC96-49FD-BC7C-CF1BDA6A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2B1317-BC2A-4BA8-AD72-8243253C6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151358-89FE-4CB0-B48D-AEBF51811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6F936F-2722-45B5-BFA7-6DBC3753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9D35EC-2C2D-4EF0-8526-8220D466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3B479B-A6EF-441F-B16A-1105E28A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4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F781E-E5ED-443F-AC91-F507F82E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E78BDD-7E9A-43D3-AFAB-B779DDF72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F8EE9-64BF-44FB-AFD9-16D592F0F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14F58-84C8-48F1-A8F3-E68920402049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C4189-4297-4966-BCA1-C3D25A12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47D95-23CE-4F04-B697-C09CC15E5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4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DD0F2-0715-4016-AA11-06D059AE8330}"/>
              </a:ext>
            </a:extLst>
          </p:cNvPr>
          <p:cNvSpPr txBox="1"/>
          <p:nvPr/>
        </p:nvSpPr>
        <p:spPr>
          <a:xfrm>
            <a:off x="553603" y="1977614"/>
            <a:ext cx="557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комплекс Министерства финансов Российской Федерации»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9762A9-C3E5-4B5C-8F58-F58BB7125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90" y="447796"/>
            <a:ext cx="3143593" cy="17486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107300-9E36-413A-82E2-A9242D6D2CEC}"/>
              </a:ext>
            </a:extLst>
          </p:cNvPr>
          <p:cNvSpPr txBox="1"/>
          <p:nvPr/>
        </p:nvSpPr>
        <p:spPr>
          <a:xfrm>
            <a:off x="653536" y="4251762"/>
            <a:ext cx="547791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ПРЕЙСКУРАНТ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услуги, оказываемые физическим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юридическим лицам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39BBD6-6279-49B6-A76B-FBAFCD9730D8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2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92405"/>
              </p:ext>
            </p:extLst>
          </p:nvPr>
        </p:nvGraphicFramePr>
        <p:xfrm>
          <a:off x="187450" y="177799"/>
          <a:ext cx="6480050" cy="68423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550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74933896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699636717"/>
                    </a:ext>
                  </a:extLst>
                </a:gridCol>
              </a:tblGrid>
              <a:tr h="3545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Катетеризация мочевого пузыря мужчинам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Катетеризация мочевого пузыря женщинам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Взятие секрета простаты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предстательной железы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Инстилляция лекарственных средств в мочевой пуырь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Цистоскопия смотровая (женщины)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Цистоскопия смотровая (мужчины)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369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Цистоскопия с выполнение биопсии мочевого пузыря (женщины)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Цистоскопия с выполнение биопсии мочевого пузыря (мужчины)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Пальцевое ректальное обследование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эпицистостомы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Уретроцистоскопия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Рассечение спаек крайней плоти и головки полового члена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Взятие мазков,соскобов из уретры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цистостомического дренажа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Лазеротерапия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Диагностическая процедура – урофлоуметрия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090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Бужирование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уретры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298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09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0653"/>
              </p:ext>
            </p:extLst>
          </p:nvPr>
        </p:nvGraphicFramePr>
        <p:xfrm>
          <a:off x="184402" y="177799"/>
          <a:ext cx="6480050" cy="9521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550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4349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Лечебный массаж (1 сеанс)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42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грудного отдела позвоночника (15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42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шейно-грудного отдела позвоночника (20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473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пояснично-крестцового отдела позвоночника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473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грудного и поясничного отделов позвоночника (20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воротниковой зоны (15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грудной клетки (25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головы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массаж (60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вдоль позвоночника (25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шеи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42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мышц передней брюшной стенки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473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верхней конечности (включая суставы,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473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нижней конечности (включая суставы,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кисти и предплечья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стопы и голени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массаж до 1 года (30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массаж с 1 до 4 лет (30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09069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массаж с 4 до 14 лет (30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298332"/>
                  </a:ext>
                </a:extLst>
              </a:tr>
              <a:tr h="473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волосистой части головы, лица и шеи с 4 до 14 лет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993743"/>
                  </a:ext>
                </a:extLst>
              </a:tr>
              <a:tr h="473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верхних конечностей с 4 до 14 лет (включая суставы, 15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1917002"/>
                  </a:ext>
                </a:extLst>
              </a:tr>
              <a:tr h="421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нижних конечностей с 4 до 14 лет (включая суставы, 15 мин)*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080257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стоп с 4 до 14 лет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186172"/>
                  </a:ext>
                </a:extLst>
              </a:tr>
              <a:tr h="368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грудной клетки с 4 до 14 лет (20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274906"/>
                  </a:ext>
                </a:extLst>
              </a:tr>
              <a:tr h="42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вдоль позвоночника с 4 до 14 лет (15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524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35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26359"/>
              </p:ext>
            </p:extLst>
          </p:nvPr>
        </p:nvGraphicFramePr>
        <p:xfrm>
          <a:off x="190752" y="187852"/>
          <a:ext cx="6467350" cy="9498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066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710272">
                  <a:extLst>
                    <a:ext uri="{9D8B030D-6E8A-4147-A177-3AD203B41FA5}">
                      <a16:colId xmlns:a16="http://schemas.microsoft.com/office/drawing/2014/main" val="3993852865"/>
                    </a:ext>
                  </a:extLst>
                </a:gridCol>
                <a:gridCol w="1938012">
                  <a:extLst>
                    <a:ext uri="{9D8B030D-6E8A-4147-A177-3AD203B41FA5}">
                      <a16:colId xmlns:a16="http://schemas.microsoft.com/office/drawing/2014/main" val="4252822532"/>
                    </a:ext>
                  </a:extLst>
                </a:gridCol>
              </a:tblGrid>
              <a:tr h="36170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Оздоровительные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406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Оздоровительная программа для детей (продолжительность 11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40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Оздоровительная программа для детей (продолжительность 14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1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Санаторно-курортная карта (форма 072/у-04)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274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"Молодость и красота" 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298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"Молодость и красота" 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322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"Молодость и красота"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406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"Восстановление после COVID-19, пневмонии, бронхита" 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406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"Восстановление после COVID-19, пневмонии, бронхита" 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406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"Восстановление после COVID-19, пневмонии, бронхита" 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2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"Общеукрепляющая"(3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09069"/>
                  </a:ext>
                </a:extLst>
              </a:tr>
              <a:tr h="32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"Общеукрепляющая"(5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298332"/>
                  </a:ext>
                </a:extLst>
              </a:tr>
              <a:tr h="349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"Общеукрепляющая"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993743"/>
                  </a:ext>
                </a:extLst>
              </a:tr>
              <a:tr h="346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"Анти-стресс" 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1917002"/>
                  </a:ext>
                </a:extLst>
              </a:tr>
              <a:tr h="322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"Анти-стресс" 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080257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"Анти-стресс"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186172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"Здоровая спина" 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662564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"Здоровая спина" 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6575317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"Здоровая спина"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37292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"Релакс-йога" 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4360965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"Релакс-йога" 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2353479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"Релакс-йога"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9623128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"Красивая фигура" 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9055241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«Красивая фигура» 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1523638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«Красивая фигура»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7556554"/>
                  </a:ext>
                </a:extLst>
              </a:tr>
              <a:tr h="373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Постковидные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осложнения или «долгий Covid-19» (лечебный блок 1 день)  без питания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5289632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«Часто болеющие дети» 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673161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«Часто болеющие дети» 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7501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25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32579"/>
              </p:ext>
            </p:extLst>
          </p:nvPr>
        </p:nvGraphicFramePr>
        <p:xfrm>
          <a:off x="188850" y="-12700"/>
          <a:ext cx="6471153" cy="13093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354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705032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33767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820641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«Часто болеющие дети»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Справка на получение путевки на санаторно-курортное лечение (форма 070/у)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Санаторно-курортная карта для детей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(форма 076/у)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B4B9350-739B-4348-864E-1B3C81BE0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368853"/>
              </p:ext>
            </p:extLst>
          </p:nvPr>
        </p:nvGraphicFramePr>
        <p:xfrm>
          <a:off x="188850" y="1296270"/>
          <a:ext cx="6471153" cy="6584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0668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92417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48068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3571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Кольпоскопия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простая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Кольпоскопия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расширенная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Лечебная ванночка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7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Послеоперационная обработка шейки матки и влагалища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7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Введение тампона или аппликация лекарственных веществ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Взятие материала на флору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Введение или извлечение пессария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Взятие мазка на цитологию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Введение внутриматочной спирали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Извлечение внутриматочной спирали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7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Взятие материала из цервикального канала на инфекции, передающиеся половым путем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Гинекологический массаж (за 1 процедуру)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Ректовагинальный осмотр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Вскрытие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Ov.Nabothi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7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Назначение схемы лечения заболеваний, передающихся половым путем (1 инфекция)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Удаление инородного тела из влагалища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7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Взятие материала из цервикального канала на посев и чувствительность к антибиотикам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0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12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8556FB5-33C7-4E3B-B23D-4263245A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08075"/>
              </p:ext>
            </p:extLst>
          </p:nvPr>
        </p:nvGraphicFramePr>
        <p:xfrm>
          <a:off x="192507" y="553453"/>
          <a:ext cx="6436895" cy="3547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271">
                  <a:extLst>
                    <a:ext uri="{9D8B030D-6E8A-4147-A177-3AD203B41FA5}">
                      <a16:colId xmlns:a16="http://schemas.microsoft.com/office/drawing/2014/main" val="1908376235"/>
                    </a:ext>
                  </a:extLst>
                </a:gridCol>
                <a:gridCol w="3672869">
                  <a:extLst>
                    <a:ext uri="{9D8B030D-6E8A-4147-A177-3AD203B41FA5}">
                      <a16:colId xmlns:a16="http://schemas.microsoft.com/office/drawing/2014/main" val="2355697590"/>
                    </a:ext>
                  </a:extLst>
                </a:gridCol>
                <a:gridCol w="1937755">
                  <a:extLst>
                    <a:ext uri="{9D8B030D-6E8A-4147-A177-3AD203B41FA5}">
                      <a16:colId xmlns:a16="http://schemas.microsoft.com/office/drawing/2014/main" val="2224871428"/>
                    </a:ext>
                  </a:extLst>
                </a:gridCol>
              </a:tblGrid>
              <a:tr h="69597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Рефлексотерапия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14487"/>
                  </a:ext>
                </a:extLst>
              </a:tr>
              <a:tr h="706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врача-рефлексотерапевта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692110"/>
                  </a:ext>
                </a:extLst>
              </a:tr>
              <a:tr h="706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 рефлексотерапевта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0392044"/>
                  </a:ext>
                </a:extLst>
              </a:tr>
              <a:tr h="706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Иглорефлексотерапия 1 процедура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715017"/>
                  </a:ext>
                </a:extLst>
              </a:tr>
              <a:tr h="731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«Рефлексотерапия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23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932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362201"/>
              </p:ext>
            </p:extLst>
          </p:nvPr>
        </p:nvGraphicFramePr>
        <p:xfrm>
          <a:off x="187450" y="177796"/>
          <a:ext cx="6480050" cy="9528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550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4087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Оториноларингология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60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Анестезия проводниковая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48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Анестезия инфильтрационная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Анастезия аппликационная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Инстиляция и аппликация лекарственных средств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Забор материала на бактериологическое исследование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Забор материала на цитологическое исследование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Забор материала на флору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559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Диагностическая пункция верхнечелюстной пазухи с введением лекарств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90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Промывание верхнечелюстной пазухи носа (через соустье)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Передняя тампонада носа (в т.ч. после кровотечения)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Задняя тампонада носа (в т.ч. после кровотечения)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Удаление инородного тела из носа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Промывание миндалин лекарственными веществами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Удаление инородного тела из глотки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Удаление инородного тела из гортани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Проверка слуха камертоном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Импедансометрия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09069"/>
                  </a:ext>
                </a:extLst>
              </a:tr>
              <a:tr h="390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Исследование вестибулярного аппарата методом вращения кресла Барани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8648513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Вскрытие паратонзилярного абсцесса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6983729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Пневмомассаж барабанной перепонки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9255927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Продувание по Политцеру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961241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Удаление серной пробки (одно ухо)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5983777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Диагностическая катетеризация слуховой трубы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7747178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Промывание аттика лекарственными веществами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2988430"/>
                  </a:ext>
                </a:extLst>
              </a:tr>
              <a:tr h="383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Вскрытие гематомы, абсцесса, фурункула ЛОР-органов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3646963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Удаление инородного тела из уха (1 процедура)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2340009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Туалет среднего уха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0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03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83487"/>
              </p:ext>
            </p:extLst>
          </p:nvPr>
        </p:nvGraphicFramePr>
        <p:xfrm>
          <a:off x="187451" y="-158542"/>
          <a:ext cx="6473952" cy="5517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549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62403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360866">
                <a:tc gridSpan="3">
                  <a:txBody>
                    <a:bodyPr/>
                    <a:lstStyle/>
                    <a:p>
                      <a:pPr algn="ctr" fontAlgn="ctr"/>
                      <a:endParaRPr lang="ru-RU" sz="13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Тональная пороговая аудиометрия с тестом Вебера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770671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Проверка проходимости евстахиевой трубы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7305080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Туалет уха  после радикальной операции при наружном отите (2 уха)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Диагностическая фиброларингоскопия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Блокада задней стенки глотки (1 процедура)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Репозиция костей носа после свежих травм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Промывание полости носа методом перемещения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 процедура) (кукушка)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Вскрытие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внутриминдаликового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абсцесса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Внутригортанные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вливания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Дренажный метод лечения гайморита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Ингаляции лекарств 1 процедура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Рассечение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синехий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Эндоуральное, транстимпанальное промывание  среднего  уха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Инсуффляция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лекарственных  веществ в ухо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A3A1D5-DBC6-4A40-B8FF-8B06E16386E7}"/>
              </a:ext>
            </a:extLst>
          </p:cNvPr>
          <p:cNvSpPr/>
          <p:nvPr/>
        </p:nvSpPr>
        <p:spPr>
          <a:xfrm>
            <a:off x="187451" y="6165726"/>
            <a:ext cx="6473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* При наличии путевки на санаторно-курортное лечение в ФГБУ  «МФК Минфина России» по назначению врача услуга оказывается бесплатно</a:t>
            </a:r>
          </a:p>
          <a:p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** Широкий перечень лабораторных исследований, оказываемых Управлением санаторно-курортным лечением Медицинского управления ФГБУ "МФК Минфина России" для физических и юридических лиц, согласно прейскуранту цен, по назначению лечащего врача</a:t>
            </a:r>
          </a:p>
        </p:txBody>
      </p:sp>
    </p:spTree>
    <p:extLst>
      <p:ext uri="{BB962C8B-B14F-4D97-AF65-F5344CB8AC3E}">
        <p14:creationId xmlns:p14="http://schemas.microsoft.com/office/powerpoint/2010/main" val="244357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387D2-C99C-4150-8873-F1022278C842}"/>
              </a:ext>
            </a:extLst>
          </p:cNvPr>
          <p:cNvSpPr txBox="1"/>
          <p:nvPr/>
        </p:nvSpPr>
        <p:spPr>
          <a:xfrm>
            <a:off x="635506" y="209847"/>
            <a:ext cx="557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Прейскурант цен на косметологические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для физических и юридических лиц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ФГБУ «МФК Минфина России»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958930"/>
              </p:ext>
            </p:extLst>
          </p:nvPr>
        </p:nvGraphicFramePr>
        <p:xfrm>
          <a:off x="187450" y="1076515"/>
          <a:ext cx="6473953" cy="8619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550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62403">
                  <a:extLst>
                    <a:ext uri="{9D8B030D-6E8A-4147-A177-3AD203B41FA5}">
                      <a16:colId xmlns:a16="http://schemas.microsoft.com/office/drawing/2014/main" val="3210664560"/>
                    </a:ext>
                  </a:extLst>
                </a:gridCol>
              </a:tblGrid>
              <a:tr h="6549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услуги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Цена, руб.</a:t>
                      </a:r>
                      <a:endParaRPr lang="ru-RU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195421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Прием врача косметолога, первичный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Прием врача косметолога, повторный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«Оптимальное питание»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«Увлажняющий и антиоксидантный эксперт-уход»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«Глобальный омолаживающий эксперт – уход»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«Оптимальное очищение»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«Осветляющий и корректирующий эксперт – уход»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«Против покраснений для чувствительной кожи»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«Экспресс – уход»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Маска по типу кожи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Демакияж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лица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Омолаживающий уход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Механическая / ультразвуковая чистка проблемных зон лица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Мультикислотный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пилинг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Ультразвуковая чистка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Карбокситерапия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Чистка лица механическая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958081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Чистка лица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атравматичная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909171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лица классический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439372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Пилинг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Mendalicpeel 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359704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Пилинг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Glucolicpeelwhitening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880818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Пилинг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TCA Peel 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85516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3CF36-C8CC-483B-B3D6-CF4304147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8" y="209747"/>
            <a:ext cx="1400022" cy="7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0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61477"/>
              </p:ext>
            </p:extLst>
          </p:nvPr>
        </p:nvGraphicFramePr>
        <p:xfrm>
          <a:off x="187450" y="176680"/>
          <a:ext cx="6473953" cy="6694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718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708532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49703">
                  <a:extLst>
                    <a:ext uri="{9D8B030D-6E8A-4147-A177-3AD203B41FA5}">
                      <a16:colId xmlns:a16="http://schemas.microsoft.com/office/drawing/2014/main" val="2573124656"/>
                    </a:ext>
                  </a:extLst>
                </a:gridCol>
              </a:tblGrid>
              <a:tr h="3523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Восковая депиляция*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983403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Верхняя губа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Подбородок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Бакенбарды/шея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Подмышечные впадины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Руки до локтей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Руки полностью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Зона бикини под купальник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Зона бикини глубокое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Ноги до колен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Ноги полностью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523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Аппаратная косметология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3523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IPL-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терапия – лечение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акне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фотоомоложение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(лечение сосудов и пигментации)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770362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1-10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11-25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26-50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51-70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71-100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100-180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958081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2390662-DCC7-4E56-A6C8-21A01A2F0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83795"/>
              </p:ext>
            </p:extLst>
          </p:nvPr>
        </p:nvGraphicFramePr>
        <p:xfrm>
          <a:off x="187453" y="6871311"/>
          <a:ext cx="6473953" cy="14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718">
                  <a:extLst>
                    <a:ext uri="{9D8B030D-6E8A-4147-A177-3AD203B41FA5}">
                      <a16:colId xmlns:a16="http://schemas.microsoft.com/office/drawing/2014/main" val="2169117152"/>
                    </a:ext>
                  </a:extLst>
                </a:gridCol>
                <a:gridCol w="3708532">
                  <a:extLst>
                    <a:ext uri="{9D8B030D-6E8A-4147-A177-3AD203B41FA5}">
                      <a16:colId xmlns:a16="http://schemas.microsoft.com/office/drawing/2014/main" val="3528053029"/>
                    </a:ext>
                  </a:extLst>
                </a:gridCol>
                <a:gridCol w="1949703">
                  <a:extLst>
                    <a:ext uri="{9D8B030D-6E8A-4147-A177-3AD203B41FA5}">
                      <a16:colId xmlns:a16="http://schemas.microsoft.com/office/drawing/2014/main" val="3495964894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Фотоэпиляция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5061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1-10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962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11-40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5941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41-100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20321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759BB71-14AF-4F0C-B3E6-340FC7911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17608"/>
              </p:ext>
            </p:extLst>
          </p:nvPr>
        </p:nvGraphicFramePr>
        <p:xfrm>
          <a:off x="196594" y="8311310"/>
          <a:ext cx="6464809" cy="14180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566">
                  <a:extLst>
                    <a:ext uri="{9D8B030D-6E8A-4147-A177-3AD203B41FA5}">
                      <a16:colId xmlns:a16="http://schemas.microsoft.com/office/drawing/2014/main" val="2382662328"/>
                    </a:ext>
                  </a:extLst>
                </a:gridCol>
                <a:gridCol w="3703294">
                  <a:extLst>
                    <a:ext uri="{9D8B030D-6E8A-4147-A177-3AD203B41FA5}">
                      <a16:colId xmlns:a16="http://schemas.microsoft.com/office/drawing/2014/main" val="2429632134"/>
                    </a:ext>
                  </a:extLst>
                </a:gridCol>
                <a:gridCol w="1946949">
                  <a:extLst>
                    <a:ext uri="{9D8B030D-6E8A-4147-A177-3AD203B41FA5}">
                      <a16:colId xmlns:a16="http://schemas.microsoft.com/office/drawing/2014/main" val="2730533075"/>
                    </a:ext>
                  </a:extLst>
                </a:gridCol>
              </a:tblGrid>
              <a:tr h="354503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LPG-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714240"/>
                  </a:ext>
                </a:extLst>
              </a:tr>
              <a:tr h="354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LPG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Массаж тела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134206"/>
                  </a:ext>
                </a:extLst>
              </a:tr>
              <a:tr h="354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LPG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Массаж лица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677746"/>
                  </a:ext>
                </a:extLst>
              </a:tr>
              <a:tr h="354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Многоразовый костюм для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LPG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231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62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15743"/>
              </p:ext>
            </p:extLst>
          </p:nvPr>
        </p:nvGraphicFramePr>
        <p:xfrm>
          <a:off x="187450" y="191991"/>
          <a:ext cx="6473953" cy="7409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550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87644054"/>
                    </a:ext>
                  </a:extLst>
                </a:gridCol>
                <a:gridCol w="1962403">
                  <a:extLst>
                    <a:ext uri="{9D8B030D-6E8A-4147-A177-3AD203B41FA5}">
                      <a16:colId xmlns:a16="http://schemas.microsoft.com/office/drawing/2014/main" val="3117094431"/>
                    </a:ext>
                  </a:extLst>
                </a:gridCol>
              </a:tblGrid>
              <a:tr h="3681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Хивамат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-терапия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Электростатический массаж лица (сеанс 10 мин.)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961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Фотек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Е-81-М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413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Электрокоагуляция (удаление новообразований)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73751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Гидромассажная ванна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87436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комплексом эфирных масел / лекарственных препаратов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007141"/>
                  </a:ext>
                </a:extLst>
              </a:tr>
              <a:tr h="3857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Обертывания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064331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Водорослевое обертывание (1 зона)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748006"/>
                  </a:ext>
                </a:extLst>
              </a:tr>
              <a:tr h="360176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Инъекционная косметология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594253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Ботокс – 1 ед.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125760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Мезонити – 3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 – 1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9406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Диспорт – 1 ед.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274089"/>
                  </a:ext>
                </a:extLst>
              </a:tr>
              <a:tr h="382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Контурная пластика BIOEXPANDER – 1 шприц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768303"/>
                  </a:ext>
                </a:extLst>
              </a:tr>
              <a:tr h="462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Биоревитализация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(Введение препарата IAL-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System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– 0,6 мл)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30942"/>
                  </a:ext>
                </a:extLst>
              </a:tr>
              <a:tr h="451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Биоревитализация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(Введение препарата IAL-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System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АСР - 1,0 мл)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561916"/>
                  </a:ext>
                </a:extLst>
              </a:tr>
              <a:tr h="451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16052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Контурная пластика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Гель </a:t>
                      </a:r>
                      <a:r>
                        <a:rPr lang="ru-RU" sz="1200" kern="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Regenyal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Idea-1,0мл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11 400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16496"/>
                  </a:ext>
                </a:extLst>
              </a:tr>
              <a:tr h="451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16053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Контурная пластика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Гель </a:t>
                      </a:r>
                      <a:r>
                        <a:rPr lang="ru-RU" sz="1200" kern="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Regenyal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Idea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Lips-1,0мл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10 400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159605"/>
                  </a:ext>
                </a:extLst>
              </a:tr>
              <a:tr h="451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16054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Контурная пластика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Гель </a:t>
                      </a:r>
                      <a:r>
                        <a:rPr lang="ru-RU" sz="1200" kern="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Regenyal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Idea-1,0мл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11 700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318642"/>
                  </a:ext>
                </a:extLst>
              </a:tr>
              <a:tr h="451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16055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Биоревитализация</a:t>
                      </a:r>
                      <a:endParaRPr lang="ru-RU" sz="1200" kern="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(Ведение препарата </a:t>
                      </a:r>
                      <a:r>
                        <a:rPr lang="ru-RU" sz="1200" kern="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Bioregen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- 1,0 мл)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6 800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091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62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387D2-C99C-4150-8873-F1022278C842}"/>
              </a:ext>
            </a:extLst>
          </p:cNvPr>
          <p:cNvSpPr txBox="1"/>
          <p:nvPr/>
        </p:nvSpPr>
        <p:spPr>
          <a:xfrm>
            <a:off x="635506" y="148385"/>
            <a:ext cx="557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Прейскурант цен на медицинские услуги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физических и юридических лиц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ФГБУ «МФК Минфина России»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82550"/>
              </p:ext>
            </p:extLst>
          </p:nvPr>
        </p:nvGraphicFramePr>
        <p:xfrm>
          <a:off x="187450" y="1020642"/>
          <a:ext cx="6455088" cy="8675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416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701066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49606">
                  <a:extLst>
                    <a:ext uri="{9D8B030D-6E8A-4147-A177-3AD203B41FA5}">
                      <a16:colId xmlns:a16="http://schemas.microsoft.com/office/drawing/2014/main" val="2769632115"/>
                    </a:ext>
                  </a:extLst>
                </a:gridCol>
              </a:tblGrid>
              <a:tr h="52282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услуги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Цена, руб.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195421"/>
                  </a:ext>
                </a:extLst>
              </a:tr>
              <a:tr h="38153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врачей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врача-терапевта*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врача-терапевта*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врача-кардиолога*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врача-кардиолога*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врача-невролога*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врача-невролога*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врача-эндокринолога*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врача-эндокринолога*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врача-педиатра*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врача-педиатра*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врача-физиотерапевта*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врача-физиотерапевта*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медицинского психолога*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медицинского психолога*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Консультация врача мануального терапевта, первичная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Консультация врача мануального терапевта, повторная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врача-уролога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958081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врача-уролога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909171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врача-оториноларинголога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720022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врача-оториноларинголога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077041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врача-гинеколога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525189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врача-гинеколога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674925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врача-гастроэнтеролога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511349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врача-гастроэнтеролога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88765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857D37-3C56-4961-8C82-0D56DE4B9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8" y="209747"/>
            <a:ext cx="1400022" cy="7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3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80742"/>
              </p:ext>
            </p:extLst>
          </p:nvPr>
        </p:nvGraphicFramePr>
        <p:xfrm>
          <a:off x="187450" y="-140517"/>
          <a:ext cx="6486619" cy="5945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499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96175">
                  <a:extLst>
                    <a:ext uri="{9D8B030D-6E8A-4147-A177-3AD203B41FA5}">
                      <a16:colId xmlns:a16="http://schemas.microsoft.com/office/drawing/2014/main" val="3087885463"/>
                    </a:ext>
                  </a:extLst>
                </a:gridCol>
                <a:gridCol w="1975945">
                  <a:extLst>
                    <a:ext uri="{9D8B030D-6E8A-4147-A177-3AD203B41FA5}">
                      <a16:colId xmlns:a16="http://schemas.microsoft.com/office/drawing/2014/main" val="1241513778"/>
                    </a:ext>
                  </a:extLst>
                </a:gridCol>
              </a:tblGrid>
              <a:tr h="315034">
                <a:tc gridSpan="3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Психологическая диагностика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врача-диетолога*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врача-диетолога*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Групповые тренинги с применением АВК-комплекса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Аудио-визуальная вибротактильная стимуляция на базе кресла «нулевой» гравитации «Сенсориум»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Психофизиологическая коррекция с помощью аппаратных методов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Ароматерапия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595725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справка (для посещения спортивно-тренировочных и физкультурно-оздоровительных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121072"/>
                  </a:ext>
                </a:extLst>
              </a:tr>
              <a:tr h="407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Медицинская справка в бассейн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225123"/>
                  </a:ext>
                </a:extLst>
              </a:tr>
              <a:tr h="3524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Процедурный кабинет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854277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Внутримышечная инъекция*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529087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Внутривенные инъекции лекарственных веществ*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994434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Капельное внутривенное вливание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612675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Кинезиотейпирование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(до 1,5 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628162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Озонотерапия (капельное введение) ОСВЛ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072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3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25617"/>
              </p:ext>
            </p:extLst>
          </p:nvPr>
        </p:nvGraphicFramePr>
        <p:xfrm>
          <a:off x="188969" y="177586"/>
          <a:ext cx="6470915" cy="9524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008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87471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65436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31333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Физиотерапия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Вытяжение позвоночника на аппарате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Ормед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-профессионал (1 сеанс – 10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Процедура дозированного вытяжения позвоночника на аппарате Ормед-профессионал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Ультразвуковая терапия (до 15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Гидроджет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(15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Магнито-инфакрасный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лазер (оптический квантовый генератор) (до 20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Электротерапия (постоянным током) «Гальванизация» (15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266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КУФ-терапия (1 процедура)*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Магнитотерапия (20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Ингаляция (1 сеанс)*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Синусоидальные модулированные токи (20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266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УВЧ-терапия (до 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Спелеоклиматотерапия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 сеанс)*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Гидромассажная ванна (ручная)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Гидромассажная ванна (автомат)*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Экстракорпоральная ударно-волновая терапия (ЭУВТ) ОСВЛ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Сухая углекислая ванна (сеанс 17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266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Прессотерапия верхних и нижних конечностей*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958081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Прессотерапия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«Красивая фигура» (сеанс 22 мин)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909171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Процедура "мануальная терапия позвоночника"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сеанс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051752"/>
                  </a:ext>
                </a:extLst>
              </a:tr>
              <a:tr h="266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Диадинамические токи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06169"/>
                  </a:ext>
                </a:extLst>
              </a:tr>
              <a:tr h="266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Сканирование стопы на аппарате "Подоскан"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149579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Гидротерапевтическая процедура — Вихревая ванна для нижних конечностей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682229"/>
                  </a:ext>
                </a:extLst>
              </a:tr>
              <a:tr h="573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Гидротерапевтическая процедура — Вихревая ванна с применением лекарственных препаратов для нижних конечностей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813098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Гидротерапевтическая процедура — Вихревая ванна для верхних конечностей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238364"/>
                  </a:ext>
                </a:extLst>
              </a:tr>
              <a:tr h="573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Гидротерапевтическая процедура — Вихревая ванна с применением лекарственных препаратов для верхних конечностей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32967"/>
                  </a:ext>
                </a:extLst>
              </a:tr>
              <a:tr h="36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Внутривенное лазерное облучение крови (ВЛОК)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850237"/>
                  </a:ext>
                </a:extLst>
              </a:tr>
              <a:tr h="357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Электрофорез (1 сеанс)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759570"/>
                  </a:ext>
                </a:extLst>
              </a:tr>
              <a:tr h="311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Грязевые аппликации мелких суставов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834558"/>
                  </a:ext>
                </a:extLst>
              </a:tr>
              <a:tr h="321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Грязевые аппликации крупных суставов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595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36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00580"/>
              </p:ext>
            </p:extLst>
          </p:nvPr>
        </p:nvGraphicFramePr>
        <p:xfrm>
          <a:off x="82297" y="-258439"/>
          <a:ext cx="6582706" cy="76146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1977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748162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82567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454040">
                <a:tc gridSpan="3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Гальванический воротник по Щербаку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3031669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Электросон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9679766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КВЧ-терапия (1 процедура)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Кислородно-гелиевая терапия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551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Экстракорпоральная магнитная стимуляция нервно-мышечного аппарата тазового дна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Гипербарическая оксигенация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Сухой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флоатинг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Импульсная магнитотерапия (30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69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Высокоинтенсивная лазерная терапия (HIL)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551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Транскраниальная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магнитная стимуляция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(ТМС-терапия)*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Альфа-капсула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Alfa LED Oxy Light SPA*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551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Электростатический массаж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Хивамат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терапия)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(10 мин.)*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Ванна 4-х камерная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гидрогальваническая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(15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4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Аппартаная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кинезиотерапия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аппарате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Ормед-кинезо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(20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369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Биоимпедансометрия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Механический массаж "Массажное кресло"*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СПА/Ванна гидромассажная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7498232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LPG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тела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7129317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LPG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Индивидуальный костюм многоразового использования для массажа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LPG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11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49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11904"/>
              </p:ext>
            </p:extLst>
          </p:nvPr>
        </p:nvGraphicFramePr>
        <p:xfrm>
          <a:off x="184402" y="159513"/>
          <a:ext cx="6480049" cy="9568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34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72261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72554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29810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40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Прием врача-стоматолога первичный*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47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Прием врача-стоматолога повторный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33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Наложение девитализирующих веществ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49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Пломбирование одного канала (импортные пасты)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Пломбирование одного канала гуттаперчевыми штифтами (импортные пасты)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3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Покрытие фтор – лаком (2 зуба)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431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Профилактическая чистка зубов системой AIR – FLOW*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431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Комплексная профессиональная гигиена полости рта (сложная)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3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Анестезия инфильтрационная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3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Анестезия проводниковая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3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Анестезия интралигаментарная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363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Механическая и медикаментозная обработка полости зуба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290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Лечебные прокладки на проекцию пульпы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Снятие зубных отложений в области 1 зуба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Комплексная профессиональная гигиена полости рта (простая)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35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Наложение лечебных повязок в области 2-х зубов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Извлечение анкерного, стекловолоконного, серебрянного штифта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9958081"/>
                  </a:ext>
                </a:extLst>
              </a:tr>
              <a:tr h="33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Снятие пломбы, трепанация зуба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909171"/>
                  </a:ext>
                </a:extLst>
              </a:tr>
              <a:tr h="415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Медикаментозная, механическая и химическая обработка 1-го корневого канала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9051752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Медикаментозная обработка 1-го канала лечебной пастой или раствором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906169"/>
                  </a:ext>
                </a:extLst>
              </a:tr>
              <a:tr h="337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Применение анкерных, стекловолоконных штифтов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8149579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Временное пломбирование одного канала пастой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8682229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Ультразвуковая чистка зубов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2736045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Наложение временной пломбы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91785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Наложение пломбы светового отверждения (зарубежного производства)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783864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Художественная реставрация зуба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9863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3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289049"/>
              </p:ext>
            </p:extLst>
          </p:nvPr>
        </p:nvGraphicFramePr>
        <p:xfrm>
          <a:off x="186016" y="-36576"/>
          <a:ext cx="6476821" cy="9747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35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79945">
                  <a:extLst>
                    <a:ext uri="{9D8B030D-6E8A-4147-A177-3AD203B41FA5}">
                      <a16:colId xmlns:a16="http://schemas.microsoft.com/office/drawing/2014/main" val="901179587"/>
                    </a:ext>
                  </a:extLst>
                </a:gridCol>
                <a:gridCol w="1961641">
                  <a:extLst>
                    <a:ext uri="{9D8B030D-6E8A-4147-A177-3AD203B41FA5}">
                      <a16:colId xmlns:a16="http://schemas.microsoft.com/office/drawing/2014/main" val="3049986523"/>
                    </a:ext>
                  </a:extLst>
                </a:gridCol>
              </a:tblGrid>
              <a:tr h="222967">
                <a:tc gridSpan="3">
                  <a:txBody>
                    <a:bodyPr/>
                    <a:lstStyle/>
                    <a:p>
                      <a:pPr algn="ctr" fontAlgn="ctr"/>
                      <a:endParaRPr lang="ru-RU" sz="13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4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Избирательная пришлифовка 1 зуба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8991362"/>
                  </a:ext>
                </a:extLst>
              </a:tr>
              <a:tr h="320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Дентинный герметик световой на 1 зуб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6461958"/>
                  </a:ext>
                </a:extLst>
              </a:tr>
              <a:tr h="328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Рентген (прицельный снимок зуба)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6968411"/>
                  </a:ext>
                </a:extLst>
              </a:tr>
              <a:tr h="315138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Ультразвуковая диагностика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2347469"/>
                  </a:ext>
                </a:extLst>
              </a:tr>
              <a:tr h="277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Допплерометрия маточно-плацентарного кровотока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2453533"/>
                  </a:ext>
                </a:extLst>
              </a:tr>
              <a:tr h="296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ЦДС МАГ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0954874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органов брюшной полости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2007600"/>
                  </a:ext>
                </a:extLst>
              </a:tr>
              <a:tr h="333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желчного пузыря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3350348"/>
                  </a:ext>
                </a:extLst>
              </a:tr>
              <a:tr h="315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почек и надпочечников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593753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мочевой пузырь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1533409"/>
                  </a:ext>
                </a:extLst>
              </a:tr>
              <a:tr h="583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молочных желез (молочные железы,региональныелимфотические узлы) – 2 стороны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9665408"/>
                  </a:ext>
                </a:extLst>
              </a:tr>
              <a:tr h="602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сердца (ЭХО-КГ) в В- и М-режимах, в режиме импульсного и непрерывного цветового доплера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939274"/>
                  </a:ext>
                </a:extLst>
              </a:tr>
              <a:tr h="435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лимфотических узлов (1 анатомическая сторона)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2657165"/>
                  </a:ext>
                </a:extLst>
              </a:tr>
              <a:tr h="435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щитовидной железы и регионарных лимфатических узлов с ЦДК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5475935"/>
                  </a:ext>
                </a:extLst>
              </a:tr>
              <a:tr h="75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малого таза у женщин (матка, придатки, вены малого таза, свободная жидкость, мочевой пузырь, остаточная моча)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трансабдоминально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640685"/>
                  </a:ext>
                </a:extLst>
              </a:tr>
              <a:tr h="75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малого таза у женщин (матка, придатки, вены малого таза, свободная жидкость, мочевой пузырь, остаточная моча)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трансвагинально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8657074"/>
                  </a:ext>
                </a:extLst>
              </a:tr>
              <a:tr h="75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малого таза у мужчин (предстательная железа, семенные пузырьки, мочевой пузырь с определением количества остаточной мочи)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трансабдоминально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5922994"/>
                  </a:ext>
                </a:extLst>
              </a:tr>
              <a:tr h="75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малого таза у мужчин (предстательная железа, семенные пузырьки, мочевой пузырь с определением количества остаточной мочи)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трансректально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6837205"/>
                  </a:ext>
                </a:extLst>
              </a:tr>
              <a:tr h="289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Фолликулометрия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678815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слюнных желез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(одна группа)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700887"/>
                  </a:ext>
                </a:extLst>
              </a:tr>
              <a:tr h="296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печени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6480294"/>
                  </a:ext>
                </a:extLst>
              </a:tr>
              <a:tr h="296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селезенки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51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03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59512"/>
              </p:ext>
            </p:extLst>
          </p:nvPr>
        </p:nvGraphicFramePr>
        <p:xfrm>
          <a:off x="187450" y="165769"/>
          <a:ext cx="6471767" cy="5248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34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78525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58008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406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сосудов селезенки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4954142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легких и плевральной полости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8123164"/>
                  </a:ext>
                </a:extLst>
              </a:tr>
              <a:tr h="388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мягких тканей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8940391"/>
                  </a:ext>
                </a:extLst>
              </a:tr>
              <a:tr h="264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артерий и вен нижних конечностей-пробы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7418510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паращитовидных желез с ЦДК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2570406"/>
                  </a:ext>
                </a:extLst>
              </a:tr>
              <a:tr h="264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артерий и вен верхних конечностей-пробы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4951917"/>
                  </a:ext>
                </a:extLst>
              </a:tr>
              <a:tr h="264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органов плода во 2-3 триместре беременности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9547537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при определении беременности малого срока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5085490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голеностопного сустава (2 единицы)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1917002"/>
                  </a:ext>
                </a:extLst>
              </a:tr>
              <a:tr h="264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лучезапястного сустава (2 единицы)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080257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коленного сустава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 единицы)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186172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локтевого сустава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 единицы)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274906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плечевого сустава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 единицы)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524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61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C9FA264-80E9-4173-B0DE-01536EF46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546157"/>
              </p:ext>
            </p:extLst>
          </p:nvPr>
        </p:nvGraphicFramePr>
        <p:xfrm>
          <a:off x="188543" y="250025"/>
          <a:ext cx="6471767" cy="6480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35">
                  <a:extLst>
                    <a:ext uri="{9D8B030D-6E8A-4147-A177-3AD203B41FA5}">
                      <a16:colId xmlns:a16="http://schemas.microsoft.com/office/drawing/2014/main" val="2119972832"/>
                    </a:ext>
                  </a:extLst>
                </a:gridCol>
                <a:gridCol w="3678525">
                  <a:extLst>
                    <a:ext uri="{9D8B030D-6E8A-4147-A177-3AD203B41FA5}">
                      <a16:colId xmlns:a16="http://schemas.microsoft.com/office/drawing/2014/main" val="1684920728"/>
                    </a:ext>
                  </a:extLst>
                </a:gridCol>
                <a:gridCol w="1958007">
                  <a:extLst>
                    <a:ext uri="{9D8B030D-6E8A-4147-A177-3AD203B41FA5}">
                      <a16:colId xmlns:a16="http://schemas.microsoft.com/office/drawing/2014/main" val="1068498501"/>
                    </a:ext>
                  </a:extLst>
                </a:gridCol>
              </a:tblGrid>
              <a:tr h="2998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диагностика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522130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Электрокардиография*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1682108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Суточное мониторирование ЭКГ*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452123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Спирография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7256848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Суточное мониторирование АД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2329071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Электроэнцефалография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563668"/>
                  </a:ext>
                </a:extLst>
              </a:tr>
              <a:tr h="2998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ЛФК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342832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 ЛФК*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685417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 ЛФК*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9254498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Занятие по лечебной физкультуре (групповое)*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715126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Занятие по лечебной физкультуре (индивидуальное)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6222131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ЛФК занятия с использованием механоаппаратов (тренажеров) при различных заболеваниях (индивидуальное занятие)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2384507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ЛФК занятия с использованием механоаппаратов (тренажеров) при различных заболеваниях (групповое занятие)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8327107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ЛФК занятия с использованием кардиотренажеров при различных заболеваниях (индивидуальное занятие)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2874948"/>
                  </a:ext>
                </a:extLst>
              </a:tr>
              <a:tr h="422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ЛФК занятия с использованием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кардиотренажеров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при различных заболеваниях (групповое занятие)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954425"/>
                  </a:ext>
                </a:extLst>
              </a:tr>
              <a:tr h="422601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ЛФК «Скандинавская ходьба»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1733617"/>
                  </a:ext>
                </a:extLst>
              </a:tr>
              <a:tr h="422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ЛФК «Скандинавская ходьба» (для группы из 1-2 чел, продолжительность занятия 45 мин.)*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2848618"/>
                  </a:ext>
                </a:extLst>
              </a:tr>
              <a:tr h="422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ЛФК «Скандинавская ходьба» (для группы для 3-10 чел, продолжительность занятия 45 мин.)*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6064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61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14666</TotalTime>
  <Words>3250</Words>
  <Application>Microsoft Office PowerPoint</Application>
  <PresentationFormat>Лист A4 (210x297 мм)</PresentationFormat>
  <Paragraphs>1124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Mangal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Улашкина Кристина Олеговна</dc:creator>
  <cp:lastModifiedBy>Прокошина Оксана Вячеславна</cp:lastModifiedBy>
  <cp:revision>245</cp:revision>
  <cp:lastPrinted>2026-02-05T12:01:16Z</cp:lastPrinted>
  <dcterms:created xsi:type="dcterms:W3CDTF">2024-03-11T08:09:33Z</dcterms:created>
  <dcterms:modified xsi:type="dcterms:W3CDTF">2026-02-19T08:46:12Z</dcterms:modified>
</cp:coreProperties>
</file>